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2" r:id="rId2"/>
    <p:sldId id="271" r:id="rId3"/>
    <p:sldId id="277" r:id="rId4"/>
    <p:sldId id="267" r:id="rId5"/>
    <p:sldId id="2952" r:id="rId6"/>
    <p:sldId id="269" r:id="rId7"/>
    <p:sldId id="3017" r:id="rId8"/>
    <p:sldId id="2958" r:id="rId9"/>
    <p:sldId id="276" r:id="rId10"/>
    <p:sldId id="2967" r:id="rId11"/>
    <p:sldId id="2997" r:id="rId12"/>
    <p:sldId id="272" r:id="rId13"/>
    <p:sldId id="3022" r:id="rId14"/>
    <p:sldId id="301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43"/>
    <a:srgbClr val="773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9" autoAdjust="0"/>
    <p:restoredTop sz="80109"/>
  </p:normalViewPr>
  <p:slideViewPr>
    <p:cSldViewPr snapToGrid="0">
      <p:cViewPr varScale="1">
        <p:scale>
          <a:sx n="123" d="100"/>
          <a:sy n="123" d="100"/>
        </p:scale>
        <p:origin x="2248"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46BF-617A-5647-B6E3-2DFEB22A7F45}" type="datetimeFigureOut">
              <a:rPr lang="en-GB" smtClean="0"/>
              <a:t>07/06/2022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E33FA-C9DC-874A-B3C5-FC54E9EB200D}" type="slidenum">
              <a:rPr lang="en-GB" smtClean="0"/>
              <a:t>‹#›</a:t>
            </a:fld>
            <a:endParaRPr lang="en-GB"/>
          </a:p>
        </p:txBody>
      </p:sp>
    </p:spTree>
    <p:extLst>
      <p:ext uri="{BB962C8B-B14F-4D97-AF65-F5344CB8AC3E}">
        <p14:creationId xmlns:p14="http://schemas.microsoft.com/office/powerpoint/2010/main" val="226237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validation, contracts and API development.</a:t>
            </a:r>
          </a:p>
          <a:p>
            <a:endParaRPr lang="en-GB" b="0" dirty="0"/>
          </a:p>
          <a:p>
            <a:endParaRPr lang="en-GB" b="0" dirty="0"/>
          </a:p>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a:t>
            </a:fld>
            <a:endParaRPr lang="en-GB"/>
          </a:p>
        </p:txBody>
      </p:sp>
    </p:spTree>
    <p:extLst>
      <p:ext uri="{BB962C8B-B14F-4D97-AF65-F5344CB8AC3E}">
        <p14:creationId xmlns:p14="http://schemas.microsoft.com/office/powerpoint/2010/main" val="187283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10</a:t>
            </a:fld>
            <a:endParaRPr lang="en-GB"/>
          </a:p>
        </p:txBody>
      </p:sp>
    </p:spTree>
    <p:extLst>
      <p:ext uri="{BB962C8B-B14F-4D97-AF65-F5344CB8AC3E}">
        <p14:creationId xmlns:p14="http://schemas.microsoft.com/office/powerpoint/2010/main" val="134336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11</a:t>
            </a:fld>
            <a:endParaRPr lang="en-GB"/>
          </a:p>
        </p:txBody>
      </p:sp>
    </p:spTree>
    <p:extLst>
      <p:ext uri="{BB962C8B-B14F-4D97-AF65-F5344CB8AC3E}">
        <p14:creationId xmlns:p14="http://schemas.microsoft.com/office/powerpoint/2010/main" val="168029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12</a:t>
            </a:fld>
            <a:endParaRPr lang="en-GB"/>
          </a:p>
        </p:txBody>
      </p:sp>
    </p:spTree>
    <p:extLst>
      <p:ext uri="{BB962C8B-B14F-4D97-AF65-F5344CB8AC3E}">
        <p14:creationId xmlns:p14="http://schemas.microsoft.com/office/powerpoint/2010/main" val="4249114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13</a:t>
            </a:fld>
            <a:endParaRPr lang="en-GB"/>
          </a:p>
        </p:txBody>
      </p:sp>
    </p:spTree>
    <p:extLst>
      <p:ext uri="{BB962C8B-B14F-4D97-AF65-F5344CB8AC3E}">
        <p14:creationId xmlns:p14="http://schemas.microsoft.com/office/powerpoint/2010/main" val="256717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endParaRPr lang="en-GB"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07.06.22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1460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and more.</a:t>
            </a:r>
          </a:p>
          <a:p>
            <a:endParaRPr lang="en-GB" dirty="0"/>
          </a:p>
          <a:p>
            <a:r>
              <a:rPr lang="en-GB" dirty="0"/>
              <a:t>- Why are you talking about this topic?</a:t>
            </a:r>
          </a:p>
          <a:p>
            <a:r>
              <a:rPr lang="en-GB" dirty="0"/>
              <a:t>I was given a task which I finished quicker than expected and I was crying out for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endParaRPr lang="en-GB" dirty="0"/>
          </a:p>
          <a:p>
            <a:r>
              <a:rPr lang="en-GB" dirty="0"/>
              <a:t>- Why are you giving this talk today?</a:t>
            </a:r>
          </a:p>
          <a:p>
            <a:r>
              <a:rPr lang="en-GB" dirty="0"/>
              <a:t>At the time, to the best of my knowledge, it’s only us at Schwarz and very few other companies, using this tech in this particular way. It's only in the past couple of months that I have seen the trend of more companies adopting this.</a:t>
            </a:r>
          </a:p>
          <a:p>
            <a:r>
              <a:rPr lang="en-GB" dirty="0"/>
              <a:t>Very few of them are talking about this, and there are almost no blog posts or tutorials. So, I want to share my findings with you as I think they are immediately applicable in practice and greatly beneficial.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a:t>
            </a:fld>
            <a:endParaRPr lang="en-GB"/>
          </a:p>
        </p:txBody>
      </p:sp>
    </p:spTree>
    <p:extLst>
      <p:ext uri="{BB962C8B-B14F-4D97-AF65-F5344CB8AC3E}">
        <p14:creationId xmlns:p14="http://schemas.microsoft.com/office/powerpoint/2010/main" val="1362950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a:t>
            </a:fld>
            <a:endParaRPr lang="en-GB"/>
          </a:p>
        </p:txBody>
      </p:sp>
    </p:spTree>
    <p:extLst>
      <p:ext uri="{BB962C8B-B14F-4D97-AF65-F5344CB8AC3E}">
        <p14:creationId xmlns:p14="http://schemas.microsoft.com/office/powerpoint/2010/main" val="381930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a:t>
            </a:fld>
            <a:endParaRPr lang="en-GB"/>
          </a:p>
        </p:txBody>
      </p:sp>
    </p:spTree>
    <p:extLst>
      <p:ext uri="{BB962C8B-B14F-4D97-AF65-F5344CB8AC3E}">
        <p14:creationId xmlns:p14="http://schemas.microsoft.com/office/powerpoint/2010/main" val="926657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a:t>
            </a:fld>
            <a:endParaRPr lang="en-GB"/>
          </a:p>
        </p:txBody>
      </p:sp>
    </p:spTree>
    <p:extLst>
      <p:ext uri="{BB962C8B-B14F-4D97-AF65-F5344CB8AC3E}">
        <p14:creationId xmlns:p14="http://schemas.microsoft.com/office/powerpoint/2010/main" val="1329320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a:t>
            </a:fld>
            <a:endParaRPr lang="en-GB"/>
          </a:p>
        </p:txBody>
      </p:sp>
    </p:spTree>
    <p:extLst>
      <p:ext uri="{BB962C8B-B14F-4D97-AF65-F5344CB8AC3E}">
        <p14:creationId xmlns:p14="http://schemas.microsoft.com/office/powerpoint/2010/main" val="29191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7</a:t>
            </a:fld>
            <a:endParaRPr lang="en-GB"/>
          </a:p>
        </p:txBody>
      </p:sp>
    </p:spTree>
    <p:extLst>
      <p:ext uri="{BB962C8B-B14F-4D97-AF65-F5344CB8AC3E}">
        <p14:creationId xmlns:p14="http://schemas.microsoft.com/office/powerpoint/2010/main" val="146005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8</a:t>
            </a:fld>
            <a:endParaRPr lang="en-GB"/>
          </a:p>
        </p:txBody>
      </p:sp>
    </p:spTree>
    <p:extLst>
      <p:ext uri="{BB962C8B-B14F-4D97-AF65-F5344CB8AC3E}">
        <p14:creationId xmlns:p14="http://schemas.microsoft.com/office/powerpoint/2010/main" val="2856325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9</a:t>
            </a:fld>
            <a:endParaRPr lang="en-GB"/>
          </a:p>
        </p:txBody>
      </p:sp>
    </p:spTree>
    <p:extLst>
      <p:ext uri="{BB962C8B-B14F-4D97-AF65-F5344CB8AC3E}">
        <p14:creationId xmlns:p14="http://schemas.microsoft.com/office/powerpoint/2010/main" val="2281187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869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114903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83809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95740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9868-A743-41A8-8611-5DDF3D66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9E50C-A782-48DA-A567-BC1769DA5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4E60-7EB4-4ED0-BC5E-5CFBD05A4E1C}"/>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5" name="Footer Placeholder 4">
            <a:extLst>
              <a:ext uri="{FF2B5EF4-FFF2-40B4-BE49-F238E27FC236}">
                <a16:creationId xmlns:a16="http://schemas.microsoft.com/office/drawing/2014/main" id="{80CB5238-7C48-4155-A2FA-DCF0D9D39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48FDA-3D7B-442D-933D-8EAAAD1ABE0B}"/>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5829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2D6-8127-43D3-822D-6822DD5B2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F749A-F4DB-4634-98A4-5F87B7F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9FD1-9A3E-457B-9756-D6F2C41454F3}"/>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5" name="Footer Placeholder 4">
            <a:extLst>
              <a:ext uri="{FF2B5EF4-FFF2-40B4-BE49-F238E27FC236}">
                <a16:creationId xmlns:a16="http://schemas.microsoft.com/office/drawing/2014/main" id="{63BC2211-3F1A-4B19-AECC-4B75AA15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69E38-610A-43D1-8BCF-650C099FA272}"/>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61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53E8-CA73-4279-B978-147378A7D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8BA4C-B4F6-4773-AA94-D3447850F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198EC-615A-4968-9861-43EC23AE5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FDEC1-5159-46EF-A055-CEBAEC2BBD89}"/>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6" name="Footer Placeholder 5">
            <a:extLst>
              <a:ext uri="{FF2B5EF4-FFF2-40B4-BE49-F238E27FC236}">
                <a16:creationId xmlns:a16="http://schemas.microsoft.com/office/drawing/2014/main" id="{826CD317-E9CE-4AEF-A046-7C657CC9B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D2343-4081-4053-BEE1-07BEAF372A17}"/>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8278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70B5-166A-49D0-9C00-045B4B259E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76814-EC2B-4F6C-BA6E-2B2FA3BD7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8D5D4-5B36-4C5D-97B8-B13640E6A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D1549-1BAE-4BAE-A4D9-34A702741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7F50A-D4F9-4AF7-AF5C-F6482367A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EED4-1B8B-4045-9564-636FEFF5E1EA}"/>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8" name="Footer Placeholder 7">
            <a:extLst>
              <a:ext uri="{FF2B5EF4-FFF2-40B4-BE49-F238E27FC236}">
                <a16:creationId xmlns:a16="http://schemas.microsoft.com/office/drawing/2014/main" id="{D5C7CB09-1919-4EF4-B9A7-860AB7DD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1B47-2849-4EC2-A476-3C9E2A5AD0E1}"/>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34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143-17E6-483F-9C42-EBBD41FD2E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C57F1-16BD-4E63-BA0A-810E0B1B383D}"/>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4" name="Footer Placeholder 3">
            <a:extLst>
              <a:ext uri="{FF2B5EF4-FFF2-40B4-BE49-F238E27FC236}">
                <a16:creationId xmlns:a16="http://schemas.microsoft.com/office/drawing/2014/main" id="{A2CC164A-3426-46D6-9806-8813454F6E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9D00C-5B79-4E08-B539-633DD31F3BC3}"/>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14441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BF1F1-95B3-45B1-9C27-2327F5C74EE6}"/>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3" name="Footer Placeholder 2">
            <a:extLst>
              <a:ext uri="{FF2B5EF4-FFF2-40B4-BE49-F238E27FC236}">
                <a16:creationId xmlns:a16="http://schemas.microsoft.com/office/drawing/2014/main" id="{F68B8CDE-A6BF-45D3-A167-6F54A9F94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C1659-76EF-48F8-A8CC-6DDF88867BB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9928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F45-2736-4CC9-9C9C-B08113782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DABDA-3D20-4536-AD5B-3AF6D4800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88299-83B0-4C26-B96C-5265098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04B39-F9BE-42F1-A17F-87DB9744EB5C}"/>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6" name="Footer Placeholder 5">
            <a:extLst>
              <a:ext uri="{FF2B5EF4-FFF2-40B4-BE49-F238E27FC236}">
                <a16:creationId xmlns:a16="http://schemas.microsoft.com/office/drawing/2014/main" id="{E11438DC-56FA-46CF-BAF6-334D6F052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574F-0758-4053-BD75-A5971D3B48AD}"/>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7855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314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5A6B-C52F-4248-BD74-64156D28D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35785-3B8F-457D-8F45-F20DCEAB7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FF7A1-B4C8-4061-82B5-51CFCA50D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49126-4F7E-4C0D-9ED6-8DED53C2FC98}"/>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6" name="Footer Placeholder 5">
            <a:extLst>
              <a:ext uri="{FF2B5EF4-FFF2-40B4-BE49-F238E27FC236}">
                <a16:creationId xmlns:a16="http://schemas.microsoft.com/office/drawing/2014/main" id="{CFCC2341-3EC8-4A64-BE24-E4E2E0074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5EC0-F9CE-4C01-A454-840182862C3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32681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262-33C6-4D2C-91D5-94C74447B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CA085-29AC-4DF8-8183-D86A8654D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23D3-7249-4A38-9C0C-E1DDD312D950}"/>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5" name="Footer Placeholder 4">
            <a:extLst>
              <a:ext uri="{FF2B5EF4-FFF2-40B4-BE49-F238E27FC236}">
                <a16:creationId xmlns:a16="http://schemas.microsoft.com/office/drawing/2014/main" id="{8EEAF911-7937-42E2-A2F7-BE851B772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FBB4-1172-4674-A7BC-07D8D70F2BFC}"/>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09151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D94D-4191-4AD1-9063-A6597182B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222F8-A91C-40DC-A356-85268BA70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2C1F2-0DBA-48C0-A5ED-4ACBA30E7C9B}"/>
              </a:ext>
            </a:extLst>
          </p:cNvPr>
          <p:cNvSpPr>
            <a:spLocks noGrp="1"/>
          </p:cNvSpPr>
          <p:nvPr>
            <p:ph type="dt" sz="half" idx="10"/>
          </p:nvPr>
        </p:nvSpPr>
        <p:spPr/>
        <p:txBody>
          <a:bodyPr/>
          <a:lstStyle/>
          <a:p>
            <a:fld id="{A9B51019-D1B0-4753-A029-A207C9561975}" type="datetimeFigureOut">
              <a:rPr lang="en-US" smtClean="0"/>
              <a:t>6/7/22</a:t>
            </a:fld>
            <a:endParaRPr lang="en-US"/>
          </a:p>
        </p:txBody>
      </p:sp>
      <p:sp>
        <p:nvSpPr>
          <p:cNvPr id="5" name="Footer Placeholder 4">
            <a:extLst>
              <a:ext uri="{FF2B5EF4-FFF2-40B4-BE49-F238E27FC236}">
                <a16:creationId xmlns:a16="http://schemas.microsoft.com/office/drawing/2014/main" id="{2BE5823B-6C30-48BC-8A63-B5D9E3B2F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E495-F4EB-4939-A323-70DADB039D30}"/>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78187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284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780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962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08765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62681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7336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25546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Tree>
    <p:extLst>
      <p:ext uri="{BB962C8B-B14F-4D97-AF65-F5344CB8AC3E}">
        <p14:creationId xmlns:p14="http://schemas.microsoft.com/office/powerpoint/2010/main" val="233208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AF772-3A29-4494-9097-B51716E5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D557B-28D5-4C7A-BB89-22200BD6F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66D2-CD7D-459B-9E5A-8CA60EBDB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51019-D1B0-4753-A029-A207C9561975}" type="datetimeFigureOut">
              <a:rPr lang="en-US" smtClean="0"/>
              <a:t>6/7/22</a:t>
            </a:fld>
            <a:endParaRPr lang="en-US"/>
          </a:p>
        </p:txBody>
      </p:sp>
      <p:sp>
        <p:nvSpPr>
          <p:cNvPr id="5" name="Footer Placeholder 4">
            <a:extLst>
              <a:ext uri="{FF2B5EF4-FFF2-40B4-BE49-F238E27FC236}">
                <a16:creationId xmlns:a16="http://schemas.microsoft.com/office/drawing/2014/main" id="{DA80487D-9304-4339-A2FF-D3748765E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2949C-FAC9-49B2-B95B-AD8BFA2E0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3159E-7E0E-4D3B-A6A5-7A7D77C3EFA5}" type="slidenum">
              <a:rPr lang="en-US" smtClean="0"/>
              <a:t>‹#›</a:t>
            </a:fld>
            <a:endParaRPr lang="en-US"/>
          </a:p>
        </p:txBody>
      </p:sp>
    </p:spTree>
    <p:extLst>
      <p:ext uri="{BB962C8B-B14F-4D97-AF65-F5344CB8AC3E}">
        <p14:creationId xmlns:p14="http://schemas.microsoft.com/office/powerpoint/2010/main" val="92323671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8" r:id="rId4"/>
    <p:sldLayoutId id="2147483662" r:id="rId5"/>
    <p:sldLayoutId id="2147483669" r:id="rId6"/>
    <p:sldLayoutId id="2147483670"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hyperlink" Target="https://github.com/atkuzmanov" TargetMode="External"/><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hyperlink" Target="https://atkuzmanov.wordpress.com/" TargetMode="External"/><Relationship Id="rId5" Type="http://schemas.openxmlformats.org/officeDocument/2006/relationships/image" Target="../media/image17.png"/><Relationship Id="rId10" Type="http://schemas.openxmlformats.org/officeDocument/2006/relationships/hyperlink" Target="https://linktr.ee/atkuzmanov" TargetMode="External"/><Relationship Id="rId4" Type="http://schemas.openxmlformats.org/officeDocument/2006/relationships/image" Target="../media/image16.png"/><Relationship Id="rId9" Type="http://schemas.openxmlformats.org/officeDocument/2006/relationships/hyperlink" Target="https://twitter.com/atkuzmano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 y="0"/>
            <a:ext cx="11430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74341" cy="6858000"/>
          </a:xfrm>
          <a:prstGeom prst="rect">
            <a:avLst/>
          </a:prstGeom>
        </p:spPr>
      </p:pic>
      <p:sp>
        <p:nvSpPr>
          <p:cNvPr id="7" name="Title 1"/>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API-first!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Contract-first!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Make API development great again!</a:t>
            </a:r>
            <a:endParaRPr lang="bg-BG" b="1" dirty="0">
              <a:solidFill>
                <a:schemeClr val="bg1"/>
              </a:solidFill>
            </a:endParaRPr>
          </a:p>
        </p:txBody>
      </p:sp>
      <p:sp>
        <p:nvSpPr>
          <p:cNvPr id="8" name="Google Shape;71;p1">
            <a:extLst>
              <a:ext uri="{FF2B5EF4-FFF2-40B4-BE49-F238E27FC236}">
                <a16:creationId xmlns:a16="http://schemas.microsoft.com/office/drawing/2014/main" id="{B82D8ADE-1241-0642-97B5-5777046461AF}"/>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rPr>
              <a:t>Atanas L. </a:t>
            </a:r>
            <a:r>
              <a:rPr lang="en-GB" sz="2000" b="1" dirty="0" err="1">
                <a:solidFill>
                  <a:schemeClr val="bg1"/>
                </a:solidFill>
              </a:rPr>
              <a:t>Kuzmanov</a:t>
            </a:r>
            <a:endParaRPr lang="en-GB" sz="2000" b="1" dirty="0">
              <a:solidFill>
                <a:schemeClr val="bg1"/>
              </a:solidFill>
            </a:endParaRPr>
          </a:p>
        </p:txBody>
      </p:sp>
      <p:sp>
        <p:nvSpPr>
          <p:cNvPr id="10" name="Google Shape;73;p1">
            <a:extLst>
              <a:ext uri="{FF2B5EF4-FFF2-40B4-BE49-F238E27FC236}">
                <a16:creationId xmlns:a16="http://schemas.microsoft.com/office/drawing/2014/main" id="{4AA5B7CF-653F-414E-8412-DBC33B3112A8}"/>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spTree>
    <p:extLst>
      <p:ext uri="{BB962C8B-B14F-4D97-AF65-F5344CB8AC3E}">
        <p14:creationId xmlns:p14="http://schemas.microsoft.com/office/powerpoint/2010/main" val="158318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802641" y="2209483"/>
            <a:ext cx="9144000" cy="2387600"/>
          </a:xfrm>
        </p:spPr>
        <p:txBody>
          <a:bodyPr>
            <a:normAutofit fontScale="90000"/>
          </a:bodyPr>
          <a:lstStyle/>
          <a:p>
            <a:r>
              <a:rPr lang="de-DE" dirty="0">
                <a:solidFill>
                  <a:schemeClr val="bg1"/>
                </a:solidFill>
                <a:latin typeface="Arial" panose="020B0604020202020204" pitchFamily="34" charset="0"/>
                <a:cs typeface="Arial" panose="020B0604020202020204" pitchFamily="34" charset="0"/>
              </a:rPr>
              <a:t>DESIGN FIRST </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VS.</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CODE FIRST</a:t>
            </a:r>
            <a:endParaRPr lang="bg-BG" dirty="0">
              <a:solidFill>
                <a:schemeClr val="bg1"/>
              </a:solidFill>
            </a:endParaRPr>
          </a:p>
        </p:txBody>
      </p:sp>
      <p:pic>
        <p:nvPicPr>
          <p:cNvPr id="4" name="Picture 3">
            <a:extLst>
              <a:ext uri="{FF2B5EF4-FFF2-40B4-BE49-F238E27FC236}">
                <a16:creationId xmlns:a16="http://schemas.microsoft.com/office/drawing/2014/main" id="{7565F13C-77A0-4640-B70B-6A478524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406492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6" name="Textplatzhalter 8">
            <a:extLst>
              <a:ext uri="{FF2B5EF4-FFF2-40B4-BE49-F238E27FC236}">
                <a16:creationId xmlns:a16="http://schemas.microsoft.com/office/drawing/2014/main" id="{CA8B5790-69A7-A140-B527-59053C609C30}"/>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err="1">
                <a:solidFill>
                  <a:schemeClr val="bg1"/>
                </a:solidFill>
                <a:latin typeface="Arial" panose="020B0604020202020204" pitchFamily="34" charset="0"/>
                <a:cs typeface="Arial" panose="020B0604020202020204" pitchFamily="34" charset="0"/>
              </a:rPr>
              <a:t>asdasd</a:t>
            </a:r>
            <a:endParaRPr lang="en-GB"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95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649229" y="-81352"/>
            <a:ext cx="8005215" cy="1048183"/>
          </a:xfrm>
        </p:spPr>
        <p:txBody>
          <a:bodyPr>
            <a:normAutofit fontScale="90000"/>
          </a:bodyPr>
          <a:lstStyle/>
          <a:p>
            <a:pPr algn="l"/>
            <a:r>
              <a:rPr lang="en-US" dirty="0">
                <a:solidFill>
                  <a:schemeClr val="bg1"/>
                </a:solidFill>
                <a:latin typeface="HelveticaNeueLT Pro 45 Lt" panose="020B0403020202020204" pitchFamily="34" charset="0"/>
              </a:rPr>
              <a:t>CLOSING THOUGHTS</a:t>
            </a:r>
            <a:endParaRPr lang="bg-BG" dirty="0">
              <a:solidFill>
                <a:schemeClr val="bg1"/>
              </a:solidFill>
            </a:endParaRPr>
          </a:p>
        </p:txBody>
      </p:sp>
      <p:sp>
        <p:nvSpPr>
          <p:cNvPr id="5" name="Textplatzhalter 8">
            <a:extLst>
              <a:ext uri="{FF2B5EF4-FFF2-40B4-BE49-F238E27FC236}">
                <a16:creationId xmlns:a16="http://schemas.microsoft.com/office/drawing/2014/main" id="{0A304322-BBC9-674A-B4ED-8AD3DB55544E}"/>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err="1">
                <a:solidFill>
                  <a:schemeClr val="bg1"/>
                </a:solidFill>
                <a:latin typeface="Arial" panose="020B0604020202020204" pitchFamily="34" charset="0"/>
                <a:cs typeface="Arial" panose="020B0604020202020204" pitchFamily="34" charset="0"/>
              </a:rPr>
              <a:t>asdasd</a:t>
            </a:r>
            <a:endParaRPr lang="en-GB" sz="16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556995-6B32-694F-86B8-89F11A119DCA}"/>
              </a:ext>
            </a:extLst>
          </p:cNvPr>
          <p:cNvSpPr txBox="1"/>
          <p:nvPr/>
        </p:nvSpPr>
        <p:spPr>
          <a:xfrm>
            <a:off x="3809288" y="975143"/>
            <a:ext cx="6766560" cy="338554"/>
          </a:xfrm>
          <a:prstGeom prst="rect">
            <a:avLst/>
          </a:prstGeom>
          <a:noFill/>
        </p:spPr>
        <p:txBody>
          <a:bodyPr wrap="square" rtlCol="0">
            <a:spAutoFit/>
          </a:bodyPr>
          <a:lstStyle/>
          <a:p>
            <a:r>
              <a:rPr lang="en-GB" sz="1600" dirty="0" err="1">
                <a:solidFill>
                  <a:schemeClr val="bg1"/>
                </a:solidFill>
                <a:latin typeface="Arial" panose="020B0604020202020204" pitchFamily="34" charset="0"/>
                <a:cs typeface="Arial" panose="020B0604020202020204" pitchFamily="34" charset="0"/>
              </a:rPr>
              <a:t>asdasd</a:t>
            </a:r>
            <a:endParaRPr lang="en-GB" sz="1600" dirty="0"/>
          </a:p>
        </p:txBody>
      </p:sp>
    </p:spTree>
    <p:extLst>
      <p:ext uri="{BB962C8B-B14F-4D97-AF65-F5344CB8AC3E}">
        <p14:creationId xmlns:p14="http://schemas.microsoft.com/office/powerpoint/2010/main" val="3791745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390266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56448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F878DD93-9588-A34C-919F-7F995F549433}"/>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solidFill>
                  <a:schemeClr val="bg1"/>
                </a:solidFill>
              </a:rPr>
              <a:t>Atanas L. </a:t>
            </a:r>
            <a:r>
              <a:rPr lang="de-DE" sz="1600" b="1" u="sng" dirty="0" err="1">
                <a:solidFill>
                  <a:schemeClr val="bg1"/>
                </a:solidFill>
              </a:rPr>
              <a:t>Kuzmanov</a:t>
            </a:r>
            <a:endParaRPr lang="de-DE" sz="1600" b="1" u="sng" dirty="0">
              <a:solidFill>
                <a:schemeClr val="bg1"/>
              </a:solidFill>
            </a:endParaRPr>
          </a:p>
          <a:p>
            <a:pPr marL="0" indent="0">
              <a:spcBef>
                <a:spcPts val="0"/>
              </a:spcBef>
              <a:buNone/>
            </a:pPr>
            <a:r>
              <a:rPr lang="de-DE" sz="1600" dirty="0">
                <a:solidFill>
                  <a:schemeClr val="bg1"/>
                </a:solidFill>
              </a:rPr>
              <a:t>Senior Software Engineer</a:t>
            </a:r>
          </a:p>
          <a:p>
            <a:pPr marL="0" indent="0">
              <a:spcBef>
                <a:spcPts val="0"/>
              </a:spcBef>
              <a:buNone/>
            </a:pPr>
            <a:r>
              <a:rPr lang="de-DE" sz="1600" dirty="0">
                <a:solidFill>
                  <a:schemeClr val="bg1"/>
                </a:solidFill>
              </a:rPr>
              <a:t>IT Solution Development</a:t>
            </a:r>
          </a:p>
          <a:p>
            <a:pPr marL="0" indent="0">
              <a:spcBef>
                <a:spcPts val="0"/>
              </a:spcBef>
              <a:buNone/>
            </a:pPr>
            <a:r>
              <a:rPr lang="de-DE" sz="1600" dirty="0" err="1">
                <a:solidFill>
                  <a:schemeClr val="bg1"/>
                </a:solidFill>
              </a:rPr>
              <a:t>SchwarzIT</a:t>
            </a:r>
            <a:r>
              <a:rPr lang="de-DE" sz="1600" dirty="0">
                <a:solidFill>
                  <a:schemeClr val="bg1"/>
                </a:solidFill>
              </a:rPr>
              <a:t> </a:t>
            </a:r>
            <a:r>
              <a:rPr lang="de-DE" sz="1600" dirty="0" err="1">
                <a:solidFill>
                  <a:schemeClr val="bg1"/>
                </a:solidFill>
              </a:rPr>
              <a:t>Bulgaria</a:t>
            </a: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a:solidFill>
                  <a:schemeClr val="bg1"/>
                </a:solidFill>
              </a:rPr>
              <a:t>Background:</a:t>
            </a:r>
          </a:p>
          <a:p>
            <a:pPr marL="0" indent="0">
              <a:spcBef>
                <a:spcPts val="0"/>
              </a:spcBef>
              <a:buNone/>
            </a:pPr>
            <a:endParaRPr lang="de-DE" sz="1600" dirty="0">
              <a:solidFill>
                <a:schemeClr val="bg1"/>
              </a:solidFill>
            </a:endParaRPr>
          </a:p>
          <a:p>
            <a:pPr>
              <a:spcBef>
                <a:spcPts val="0"/>
              </a:spcBef>
            </a:pPr>
            <a:r>
              <a:rPr lang="de-DE" sz="1600" dirty="0" err="1">
                <a:solidFill>
                  <a:schemeClr val="bg1"/>
                </a:solidFill>
              </a:rPr>
              <a:t>Where</a:t>
            </a:r>
            <a:r>
              <a:rPr lang="de-DE" sz="1600" dirty="0">
                <a:solidFill>
                  <a:schemeClr val="bg1"/>
                </a:solidFill>
              </a:rPr>
              <a:t> do </a:t>
            </a:r>
            <a:r>
              <a:rPr lang="de-DE" sz="1600" dirty="0" err="1">
                <a:solidFill>
                  <a:schemeClr val="bg1"/>
                </a:solidFill>
              </a:rPr>
              <a:t>you</a:t>
            </a:r>
            <a:r>
              <a:rPr lang="de-DE" sz="1600" dirty="0">
                <a:solidFill>
                  <a:schemeClr val="bg1"/>
                </a:solidFill>
              </a:rPr>
              <a:t> </a:t>
            </a:r>
            <a:r>
              <a:rPr lang="de-DE" sz="1600" dirty="0" err="1">
                <a:solidFill>
                  <a:schemeClr val="bg1"/>
                </a:solidFill>
              </a:rPr>
              <a:t>work</a:t>
            </a:r>
            <a:r>
              <a:rPr lang="de-DE" sz="1600" dirty="0">
                <a:solidFill>
                  <a:schemeClr val="bg1"/>
                </a:solidFill>
              </a:rPr>
              <a:t>?</a:t>
            </a:r>
          </a:p>
          <a:p>
            <a:pPr>
              <a:spcBef>
                <a:spcPts val="0"/>
              </a:spcBef>
            </a:pPr>
            <a:r>
              <a:rPr lang="de-DE" sz="1600" dirty="0" err="1">
                <a:solidFill>
                  <a:schemeClr val="bg1"/>
                </a:solidFill>
              </a:rPr>
              <a:t>What</a:t>
            </a:r>
            <a:r>
              <a:rPr lang="de-DE" sz="1600" dirty="0">
                <a:solidFill>
                  <a:schemeClr val="bg1"/>
                </a:solidFill>
              </a:rPr>
              <a:t> do </a:t>
            </a:r>
            <a:r>
              <a:rPr lang="de-DE" sz="1600" dirty="0" err="1">
                <a:solidFill>
                  <a:schemeClr val="bg1"/>
                </a:solidFill>
              </a:rPr>
              <a:t>you</a:t>
            </a:r>
            <a:r>
              <a:rPr lang="de-DE" sz="1600" dirty="0">
                <a:solidFill>
                  <a:schemeClr val="bg1"/>
                </a:solidFill>
              </a:rPr>
              <a:t> do </a:t>
            </a:r>
            <a:r>
              <a:rPr lang="de-DE" sz="1600" dirty="0" err="1">
                <a:solidFill>
                  <a:schemeClr val="bg1"/>
                </a:solidFill>
              </a:rPr>
              <a:t>there</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talking</a:t>
            </a:r>
            <a:r>
              <a:rPr lang="de-DE" sz="1600" dirty="0">
                <a:solidFill>
                  <a:schemeClr val="bg1"/>
                </a:solidFill>
              </a:rPr>
              <a:t> </a:t>
            </a:r>
            <a:r>
              <a:rPr lang="de-DE" sz="1600" dirty="0" err="1">
                <a:solidFill>
                  <a:schemeClr val="bg1"/>
                </a:solidFill>
              </a:rPr>
              <a:t>about</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topic</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giving</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talk</a:t>
            </a:r>
            <a:r>
              <a:rPr lang="de-DE" sz="1600" dirty="0">
                <a:solidFill>
                  <a:schemeClr val="bg1"/>
                </a:solidFill>
              </a:rPr>
              <a:t> </a:t>
            </a:r>
            <a:r>
              <a:rPr lang="de-DE" sz="1600" dirty="0" err="1">
                <a:solidFill>
                  <a:schemeClr val="bg1"/>
                </a:solidFill>
              </a:rPr>
              <a:t>today</a:t>
            </a:r>
            <a:r>
              <a:rPr lang="de-DE" sz="1600" dirty="0">
                <a:solidFill>
                  <a:schemeClr val="bg1"/>
                </a:solidFill>
              </a:rPr>
              <a:t>?</a:t>
            </a:r>
          </a:p>
          <a:p>
            <a:pPr marL="0" indent="0">
              <a:spcBef>
                <a:spcPts val="0"/>
              </a:spcBef>
              <a:buNone/>
            </a:pP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err="1">
                <a:solidFill>
                  <a:schemeClr val="bg1"/>
                </a:solidFill>
              </a:rPr>
              <a:t>About</a:t>
            </a:r>
            <a:r>
              <a:rPr lang="de-DE" sz="1600" dirty="0">
                <a:solidFill>
                  <a:schemeClr val="bg1"/>
                </a:solidFill>
              </a:rPr>
              <a:t> </a:t>
            </a:r>
            <a:r>
              <a:rPr lang="de-DE" sz="1600" dirty="0" err="1">
                <a:solidFill>
                  <a:schemeClr val="bg1"/>
                </a:solidFill>
              </a:rPr>
              <a:t>me</a:t>
            </a:r>
            <a:r>
              <a:rPr lang="de-DE" sz="1600" dirty="0">
                <a:solidFill>
                  <a:schemeClr val="bg1"/>
                </a:solidFill>
              </a:rPr>
              <a:t>:</a:t>
            </a:r>
          </a:p>
          <a:p>
            <a:pPr marL="0" indent="0">
              <a:spcBef>
                <a:spcPts val="0"/>
              </a:spcBef>
              <a:buNone/>
            </a:pPr>
            <a:endParaRPr lang="de-DE" sz="1600" dirty="0">
              <a:solidFill>
                <a:schemeClr val="bg1"/>
              </a:solidFill>
            </a:endParaRPr>
          </a:p>
        </p:txBody>
      </p:sp>
      <p:pic>
        <p:nvPicPr>
          <p:cNvPr id="8" name="Picture 7" descr="A picture containing graphical user interface&#10;&#10;Description automatically generated">
            <a:extLst>
              <a:ext uri="{FF2B5EF4-FFF2-40B4-BE49-F238E27FC236}">
                <a16:creationId xmlns:a16="http://schemas.microsoft.com/office/drawing/2014/main" id="{AF44FF1F-E545-4F4A-B4C6-490E6AA5E0F8}"/>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24372958-F022-4F49-B375-11BF37CA751E}"/>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10" name="Picture 9" descr="Logo&#10;&#10;Description automatically generated">
            <a:extLst>
              <a:ext uri="{FF2B5EF4-FFF2-40B4-BE49-F238E27FC236}">
                <a16:creationId xmlns:a16="http://schemas.microsoft.com/office/drawing/2014/main" id="{2055BC60-F508-624D-8300-D55F45B91166}"/>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F4D31E5B-4FB0-9B42-8981-93FA211D7189}"/>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12" name="TextBox 11">
            <a:extLst>
              <a:ext uri="{FF2B5EF4-FFF2-40B4-BE49-F238E27FC236}">
                <a16:creationId xmlns:a16="http://schemas.microsoft.com/office/drawing/2014/main" id="{5A2F9ACD-732F-984B-8C77-24E3091BF847}"/>
              </a:ext>
            </a:extLst>
          </p:cNvPr>
          <p:cNvSpPr txBox="1"/>
          <p:nvPr/>
        </p:nvSpPr>
        <p:spPr>
          <a:xfrm>
            <a:off x="8502863" y="4607958"/>
            <a:ext cx="2686804" cy="938719"/>
          </a:xfrm>
          <a:prstGeom prst="rect">
            <a:avLst/>
          </a:prstGeom>
          <a:noFill/>
        </p:spPr>
        <p:txBody>
          <a:bodyPr wrap="square" rtlCol="0">
            <a:spAutoFit/>
          </a:bodyPr>
          <a:lstStyle/>
          <a:p>
            <a:r>
              <a:rPr lang="en-GB" sz="11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1100" dirty="0">
              <a:solidFill>
                <a:schemeClr val="bg1"/>
              </a:solidFill>
            </a:endParaRPr>
          </a:p>
          <a:p>
            <a:r>
              <a:rPr lang="en-GB" sz="11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1100" dirty="0">
              <a:solidFill>
                <a:schemeClr val="bg1"/>
              </a:solidFill>
            </a:endParaRPr>
          </a:p>
          <a:p>
            <a:r>
              <a:rPr lang="en-GB" sz="11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1100" dirty="0">
              <a:solidFill>
                <a:schemeClr val="bg1"/>
              </a:solidFill>
            </a:endParaRPr>
          </a:p>
          <a:p>
            <a:r>
              <a:rPr lang="en-GB" sz="11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1100" dirty="0">
                <a:solidFill>
                  <a:schemeClr val="bg1"/>
                </a:solidFill>
              </a:rPr>
            </a:br>
            <a:r>
              <a:rPr lang="en-GB" sz="11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1100" dirty="0">
              <a:solidFill>
                <a:schemeClr val="bg1"/>
              </a:solidFill>
            </a:endParaRPr>
          </a:p>
        </p:txBody>
      </p:sp>
      <p:pic>
        <p:nvPicPr>
          <p:cNvPr id="13" name="Picture 12" descr="Qr code&#10;&#10;Description automatically generated">
            <a:extLst>
              <a:ext uri="{FF2B5EF4-FFF2-40B4-BE49-F238E27FC236}">
                <a16:creationId xmlns:a16="http://schemas.microsoft.com/office/drawing/2014/main" id="{420FA8A6-C5DC-4945-A71D-9FE0FA6DAB30}"/>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14" name="TextBox 13">
            <a:extLst>
              <a:ext uri="{FF2B5EF4-FFF2-40B4-BE49-F238E27FC236}">
                <a16:creationId xmlns:a16="http://schemas.microsoft.com/office/drawing/2014/main" id="{C4472E8A-E265-9640-B5CA-C2744D57FB82}"/>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5" name="TextBox 14">
            <a:extLst>
              <a:ext uri="{FF2B5EF4-FFF2-40B4-BE49-F238E27FC236}">
                <a16:creationId xmlns:a16="http://schemas.microsoft.com/office/drawing/2014/main" id="{CA28C5BE-38E6-5F4D-B221-B74CBD27AAF4}"/>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6" name="Picture 15" descr="A person with a beard&#10;&#10;Description automatically generated with low confidence">
            <a:extLst>
              <a:ext uri="{FF2B5EF4-FFF2-40B4-BE49-F238E27FC236}">
                <a16:creationId xmlns:a16="http://schemas.microsoft.com/office/drawing/2014/main" id="{2749A169-D058-BA46-8EA2-B1DF898AA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8" name="Title 1">
            <a:extLst>
              <a:ext uri="{FF2B5EF4-FFF2-40B4-BE49-F238E27FC236}">
                <a16:creationId xmlns:a16="http://schemas.microsoft.com/office/drawing/2014/main" id="{B6BB6CF3-9626-D641-AE7A-CA629E422B5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Hello, my name is</a:t>
            </a:r>
            <a:endParaRPr lang="bg-BG" dirty="0">
              <a:solidFill>
                <a:schemeClr val="bg1"/>
              </a:solidFill>
            </a:endParaRPr>
          </a:p>
        </p:txBody>
      </p:sp>
      <p:sp>
        <p:nvSpPr>
          <p:cNvPr id="19" name="Textplatzhalter 41">
            <a:extLst>
              <a:ext uri="{FF2B5EF4-FFF2-40B4-BE49-F238E27FC236}">
                <a16:creationId xmlns:a16="http://schemas.microsoft.com/office/drawing/2014/main" id="{BD595C1E-F420-FF4C-B0D5-CF0EA9F3569D}"/>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Currently:</a:t>
            </a:r>
          </a:p>
        </p:txBody>
      </p:sp>
      <p:sp>
        <p:nvSpPr>
          <p:cNvPr id="20" name="Textplatzhalter 41">
            <a:extLst>
              <a:ext uri="{FF2B5EF4-FFF2-40B4-BE49-F238E27FC236}">
                <a16:creationId xmlns:a16="http://schemas.microsoft.com/office/drawing/2014/main" id="{A0349374-9EE2-5043-A4E2-6D26898E8F86}"/>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Previously:</a:t>
            </a:r>
          </a:p>
        </p:txBody>
      </p:sp>
    </p:spTree>
    <p:extLst>
      <p:ext uri="{BB962C8B-B14F-4D97-AF65-F5344CB8AC3E}">
        <p14:creationId xmlns:p14="http://schemas.microsoft.com/office/powerpoint/2010/main" val="364206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1430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50" y="0"/>
            <a:ext cx="9645650" cy="6858000"/>
          </a:xfrm>
          <a:prstGeom prst="rect">
            <a:avLst/>
          </a:prstGeom>
        </p:spPr>
      </p:pic>
      <p:sp>
        <p:nvSpPr>
          <p:cNvPr id="7" name="Inhaltsplatzhalter 1">
            <a:extLst>
              <a:ext uri="{FF2B5EF4-FFF2-40B4-BE49-F238E27FC236}">
                <a16:creationId xmlns:a16="http://schemas.microsoft.com/office/drawing/2014/main" id="{674F0F67-A2A2-7747-821B-74DB9EA08A30}"/>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1600" dirty="0">
              <a:solidFill>
                <a:schemeClr val="bg1"/>
              </a:solidFill>
            </a:endParaRPr>
          </a:p>
        </p:txBody>
      </p:sp>
      <p:sp>
        <p:nvSpPr>
          <p:cNvPr id="6" name="Title 1">
            <a:extLst>
              <a:ext uri="{FF2B5EF4-FFF2-40B4-BE49-F238E27FC236}">
                <a16:creationId xmlns:a16="http://schemas.microsoft.com/office/drawing/2014/main" id="{BFDB4DDA-065B-2641-B8EE-770F73D94951}"/>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Agenda</a:t>
            </a:r>
            <a:endParaRPr lang="bg-BG" dirty="0">
              <a:solidFill>
                <a:schemeClr val="bg1"/>
              </a:solidFill>
            </a:endParaRPr>
          </a:p>
        </p:txBody>
      </p:sp>
      <p:pic>
        <p:nvPicPr>
          <p:cNvPr id="8" name="Picture 7">
            <a:extLst>
              <a:ext uri="{FF2B5EF4-FFF2-40B4-BE49-F238E27FC236}">
                <a16:creationId xmlns:a16="http://schemas.microsoft.com/office/drawing/2014/main" id="{EE43772F-0F1D-C84B-ADD1-8E1BEE12D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52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788010" y="1477963"/>
            <a:ext cx="9144000" cy="2387600"/>
          </a:xfrm>
        </p:spPr>
        <p:txBody>
          <a:bodyPr>
            <a:normAutofit/>
          </a:bodyPr>
          <a:lstStyle/>
          <a:p>
            <a:r>
              <a:rPr lang="en-US">
                <a:solidFill>
                  <a:schemeClr val="bg1"/>
                </a:solidFill>
                <a:latin typeface="HelveticaNeueLT Pro 45 Lt" panose="020B0403020202020204" pitchFamily="34" charset="0"/>
              </a:rPr>
              <a:t>INTRODUCTION</a:t>
            </a:r>
            <a:endParaRPr lang="bg-BG" dirty="0">
              <a:solidFill>
                <a:schemeClr val="bg1"/>
              </a:solidFill>
            </a:endParaRPr>
          </a:p>
        </p:txBody>
      </p:sp>
      <p:pic>
        <p:nvPicPr>
          <p:cNvPr id="4" name="Picture 3">
            <a:extLst>
              <a:ext uri="{FF2B5EF4-FFF2-40B4-BE49-F238E27FC236}">
                <a16:creationId xmlns:a16="http://schemas.microsoft.com/office/drawing/2014/main" id="{0DEF3258-F64C-EC47-AF2C-BAC51873A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1502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229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7F4EC96-A3CC-0349-9A2C-472D7082F62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SIDE NOTE</a:t>
            </a:r>
            <a:endParaRPr lang="bg-BG" dirty="0">
              <a:solidFill>
                <a:srgbClr val="3B0043"/>
              </a:solidFill>
            </a:endParaRPr>
          </a:p>
        </p:txBody>
      </p:sp>
    </p:spTree>
    <p:extLst>
      <p:ext uri="{BB962C8B-B14F-4D97-AF65-F5344CB8AC3E}">
        <p14:creationId xmlns:p14="http://schemas.microsoft.com/office/powerpoint/2010/main" val="263093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39178C-7799-F14A-A769-6E12E10CABDC}"/>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API</a:t>
            </a:r>
            <a:endParaRPr lang="bg-BG" dirty="0">
              <a:solidFill>
                <a:srgbClr val="3B0043"/>
              </a:solidFill>
            </a:endParaRPr>
          </a:p>
        </p:txBody>
      </p:sp>
    </p:spTree>
    <p:extLst>
      <p:ext uri="{BB962C8B-B14F-4D97-AF65-F5344CB8AC3E}">
        <p14:creationId xmlns:p14="http://schemas.microsoft.com/office/powerpoint/2010/main" val="4163178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spTree>
    <p:extLst>
      <p:ext uri="{BB962C8B-B14F-4D97-AF65-F5344CB8AC3E}">
        <p14:creationId xmlns:p14="http://schemas.microsoft.com/office/powerpoint/2010/main" val="25830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 CONTRACT</a:t>
            </a:r>
            <a:endParaRPr lang="bg-BG" dirty="0">
              <a:solidFill>
                <a:schemeClr val="bg1"/>
              </a:solidFill>
            </a:endParaRPr>
          </a:p>
        </p:txBody>
      </p:sp>
      <p:sp>
        <p:nvSpPr>
          <p:cNvPr id="8" name="Inhaltsplatzhalter 6">
            <a:extLst>
              <a:ext uri="{FF2B5EF4-FFF2-40B4-BE49-F238E27FC236}">
                <a16:creationId xmlns:a16="http://schemas.microsoft.com/office/drawing/2014/main" id="{785188F6-0ADD-FD4E-B613-71DFC033035F}"/>
              </a:ext>
            </a:extLst>
          </p:cNvPr>
          <p:cNvSpPr txBox="1">
            <a:spLocks/>
          </p:cNvSpPr>
          <p:nvPr/>
        </p:nvSpPr>
        <p:spPr>
          <a:xfrm>
            <a:off x="366101" y="2179840"/>
            <a:ext cx="8761273" cy="354762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err="1">
                <a:solidFill>
                  <a:schemeClr val="bg1"/>
                </a:solidFill>
                <a:latin typeface="Arial" panose="020B0604020202020204" pitchFamily="34" charset="0"/>
                <a:cs typeface="Arial" panose="020B0604020202020204" pitchFamily="34" charset="0"/>
              </a:rPr>
              <a:t>asdasda</a:t>
            </a:r>
            <a:endParaRPr lang="de-DE"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813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6008</TotalTime>
  <Words>438</Words>
  <Application>Microsoft Macintosh PowerPoint</Application>
  <PresentationFormat>Widescreen</PresentationFormat>
  <Paragraphs>79</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Narrow</vt:lpstr>
      <vt:lpstr>Calibri</vt:lpstr>
      <vt:lpstr>Calibri Light</vt:lpstr>
      <vt:lpstr>HelveticaNeueLT Pro 45 Lt</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DESIGN FIRST  VS. CODE FIRST</vt:lpstr>
      <vt:lpstr>PowerPoint Presentation</vt:lpstr>
      <vt:lpstr>CLOSING THOUGHTS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Semova</dc:creator>
  <cp:lastModifiedBy>Atanas Kuzmanov (Атанас Кузманов)</cp:lastModifiedBy>
  <cp:revision>439</cp:revision>
  <dcterms:created xsi:type="dcterms:W3CDTF">2022-02-09T16:09:17Z</dcterms:created>
  <dcterms:modified xsi:type="dcterms:W3CDTF">2022-06-07T10:24:50Z</dcterms:modified>
</cp:coreProperties>
</file>